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90" r:id="rId4"/>
    <p:sldId id="291" r:id="rId5"/>
    <p:sldId id="317" r:id="rId6"/>
    <p:sldId id="261" r:id="rId7"/>
    <p:sldId id="257" r:id="rId8"/>
    <p:sldId id="258" r:id="rId9"/>
    <p:sldId id="260" r:id="rId10"/>
    <p:sldId id="264" r:id="rId11"/>
    <p:sldId id="265" r:id="rId12"/>
    <p:sldId id="272" r:id="rId13"/>
    <p:sldId id="273" r:id="rId14"/>
    <p:sldId id="270" r:id="rId15"/>
    <p:sldId id="271" r:id="rId16"/>
    <p:sldId id="294" r:id="rId17"/>
    <p:sldId id="274" r:id="rId18"/>
    <p:sldId id="268" r:id="rId19"/>
    <p:sldId id="292" r:id="rId20"/>
    <p:sldId id="319" r:id="rId21"/>
    <p:sldId id="275" r:id="rId22"/>
    <p:sldId id="277" r:id="rId23"/>
    <p:sldId id="295" r:id="rId24"/>
    <p:sldId id="278" r:id="rId25"/>
    <p:sldId id="279" r:id="rId26"/>
    <p:sldId id="280" r:id="rId27"/>
    <p:sldId id="281" r:id="rId28"/>
    <p:sldId id="296" r:id="rId29"/>
    <p:sldId id="282" r:id="rId30"/>
    <p:sldId id="297" r:id="rId31"/>
    <p:sldId id="298" r:id="rId32"/>
    <p:sldId id="299" r:id="rId33"/>
    <p:sldId id="301" r:id="rId34"/>
    <p:sldId id="289" r:id="rId35"/>
    <p:sldId id="300" r:id="rId36"/>
    <p:sldId id="283" r:id="rId37"/>
    <p:sldId id="284" r:id="rId38"/>
    <p:sldId id="285" r:id="rId39"/>
    <p:sldId id="286" r:id="rId40"/>
    <p:sldId id="315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1" r:id="rId50"/>
    <p:sldId id="312" r:id="rId51"/>
    <p:sldId id="318" r:id="rId52"/>
    <p:sldId id="313" r:id="rId53"/>
    <p:sldId id="314" r:id="rId54"/>
    <p:sldId id="288" r:id="rId5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slov, dva sadržaja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2D044-6309-4C06-9F43-9B488F3D2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C524F-FBE2-49FB-9852-A4B452516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slov i tekst iznad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7FB1B-2195-4033-B73D-D88D5B90C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06DD-7A02-4BD4-B1E4-168F881B1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slov i četir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95085-B040-44EC-8FD3-F24EE41E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ADEFD7-E1E8-4666-B34C-C65B73D48CD1}" type="datetimeFigureOut">
              <a:rPr lang="sr-Latn-CS" smtClean="0"/>
              <a:pPr/>
              <a:t>29.8.2014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F4FB8AC-A626-4ECE-A961-61F668D68AB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Zrinka Racić, prof.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STRIZIVOJNA</a:t>
            </a:r>
            <a:br>
              <a:rPr lang="hr-HR" dirty="0" smtClean="0"/>
            </a:br>
            <a:r>
              <a:rPr lang="hr-HR" dirty="0" smtClean="0"/>
              <a:t>KROZ POVIJEST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1857356" y="5857892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Strizivojna, 29. kolovoza  2014.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571472" y="3429000"/>
            <a:ext cx="8229600" cy="3000396"/>
          </a:xfrm>
        </p:spPr>
        <p:txBody>
          <a:bodyPr>
            <a:normAutofit/>
          </a:bodyPr>
          <a:lstStyle/>
          <a:p>
            <a:r>
              <a:rPr lang="hr-HR" dirty="0" smtClean="0"/>
              <a:t>izravna potvrda da je doista posrijedi osobno ime </a:t>
            </a:r>
            <a:r>
              <a:rPr lang="hr-HR" dirty="0" err="1" smtClean="0"/>
              <a:t>Strizivoj</a:t>
            </a:r>
            <a:r>
              <a:rPr lang="hr-HR" dirty="0" smtClean="0"/>
              <a:t> (odnosno </a:t>
            </a:r>
            <a:r>
              <a:rPr lang="hr-HR" dirty="0" err="1" smtClean="0"/>
              <a:t>Striživoj</a:t>
            </a:r>
            <a:r>
              <a:rPr lang="hr-HR" dirty="0" smtClean="0"/>
              <a:t>) je i to što se na zemljovidu Strizivojne iz druge polovice 18. stoljeća nalaze dva zemljišta jugozapadno od groblja, gdje se na jednom čita </a:t>
            </a:r>
            <a:r>
              <a:rPr lang="hr-HR" dirty="0" err="1" smtClean="0"/>
              <a:t>Czvetkovicha</a:t>
            </a:r>
            <a:r>
              <a:rPr lang="hr-HR" dirty="0" smtClean="0"/>
              <a:t> </a:t>
            </a:r>
            <a:r>
              <a:rPr lang="hr-HR" dirty="0" err="1" smtClean="0"/>
              <a:t>Strixivoje</a:t>
            </a:r>
            <a:r>
              <a:rPr lang="hr-HR" dirty="0" smtClean="0"/>
              <a:t>, a na drugom </a:t>
            </a:r>
            <a:r>
              <a:rPr lang="hr-HR" dirty="0" err="1" smtClean="0"/>
              <a:t>Strixivoje</a:t>
            </a:r>
            <a:r>
              <a:rPr lang="hr-HR" dirty="0" smtClean="0"/>
              <a:t> a. (atar)</a:t>
            </a:r>
            <a:endParaRPr lang="hr-HR" dirty="0"/>
          </a:p>
        </p:txBody>
      </p:sp>
      <p:pic>
        <p:nvPicPr>
          <p:cNvPr id="4" name="Slika 3" descr="R0015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42852"/>
            <a:ext cx="4190997" cy="3143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prilikom opisa sela </a:t>
            </a:r>
            <a:r>
              <a:rPr lang="hr-HR" dirty="0" err="1" smtClean="0"/>
              <a:t>Sadecki</a:t>
            </a:r>
            <a:r>
              <a:rPr lang="hr-HR" dirty="0" smtClean="0"/>
              <a:t> govori i o </a:t>
            </a:r>
            <a:r>
              <a:rPr lang="hr-HR" b="1" dirty="0" smtClean="0"/>
              <a:t>crkvi</a:t>
            </a:r>
            <a:r>
              <a:rPr lang="hr-HR" dirty="0" smtClean="0"/>
              <a:t> u Strizivojni</a:t>
            </a:r>
          </a:p>
          <a:p>
            <a:r>
              <a:rPr lang="hr-HR" dirty="0" smtClean="0"/>
              <a:t>iz njegovog opisa proizlazi da je crkva postojala već 1702. godine, ali već “zarušena” drvena crkva</a:t>
            </a:r>
          </a:p>
          <a:p>
            <a:r>
              <a:rPr lang="hr-HR" dirty="0" smtClean="0"/>
              <a:t>prema njegovom opisu ne u selu nego pola sata hoda “južno” od sela</a:t>
            </a:r>
          </a:p>
          <a:p>
            <a:r>
              <a:rPr lang="hr-HR" dirty="0" smtClean="0"/>
              <a:t>prema njegovim navodima u njoj su franjevci za Turaka služili mise, a to čine i u njegovo vrijeme (premda je crkva “zarušena”)</a:t>
            </a:r>
          </a:p>
          <a:p>
            <a:r>
              <a:rPr lang="hr-HR" dirty="0" smtClean="0"/>
              <a:t>crkvu zovu Kraljeva</a:t>
            </a:r>
          </a:p>
          <a:p>
            <a:r>
              <a:rPr lang="hr-HR" dirty="0" smtClean="0"/>
              <a:t>vjerojatno je riječ o crkvi na današnjem groblju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004910"/>
          </a:xfrm>
        </p:spPr>
        <p:txBody>
          <a:bodyPr/>
          <a:lstStyle/>
          <a:p>
            <a:r>
              <a:rPr lang="hr-HR" b="1" dirty="0" err="1" smtClean="0"/>
              <a:t>Sadeckijev</a:t>
            </a:r>
            <a:r>
              <a:rPr lang="hr-HR" b="1" dirty="0" smtClean="0"/>
              <a:t> opis sela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5595958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 zajedničkom </a:t>
            </a:r>
            <a:r>
              <a:rPr lang="hr-HR" sz="2800" dirty="0" err="1" smtClean="0"/>
              <a:t>strizivojnskom</a:t>
            </a:r>
            <a:r>
              <a:rPr lang="hr-HR" sz="2800" dirty="0" smtClean="0"/>
              <a:t> i vrpoljačkom groblju  nalazila se još za Turaka “crkva zvana Kraljeva”, </a:t>
            </a:r>
            <a:r>
              <a:rPr lang="hr-HR" sz="2800" dirty="0" err="1" smtClean="0"/>
              <a:t>tj</a:t>
            </a:r>
            <a:r>
              <a:rPr lang="hr-HR" sz="2800" dirty="0" smtClean="0"/>
              <a:t>. posvećena sv. Stjepanu Kralju</a:t>
            </a:r>
          </a:p>
          <a:p>
            <a:r>
              <a:rPr lang="hr-HR" sz="2800" dirty="0" smtClean="0"/>
              <a:t>spominje se 1704. kada je zacijelo iznova sagrađena</a:t>
            </a:r>
          </a:p>
          <a:p>
            <a:r>
              <a:rPr lang="hr-HR" sz="2800" dirty="0" smtClean="0"/>
              <a:t>vizitacija iz 1751. ne zapaža je: “Groblje je pola sata od sela i u njemu križ”</a:t>
            </a:r>
          </a:p>
          <a:p>
            <a:r>
              <a:rPr lang="hr-HR" sz="2800" dirty="0" smtClean="0"/>
              <a:t>kapelu spominje Krtičina vizitacija iz 1776. godine</a:t>
            </a:r>
          </a:p>
          <a:p>
            <a:r>
              <a:rPr lang="hr-HR" sz="2800" dirty="0" smtClean="0"/>
              <a:t>u njoj su se pokapali župnici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4429124" y="714356"/>
            <a:ext cx="4059936" cy="5453082"/>
          </a:xfrm>
        </p:spPr>
        <p:txBody>
          <a:bodyPr>
            <a:normAutofit/>
          </a:bodyPr>
          <a:lstStyle/>
          <a:p>
            <a:r>
              <a:rPr lang="hr-HR" dirty="0" smtClean="0"/>
              <a:t>1833. </a:t>
            </a:r>
            <a:r>
              <a:rPr lang="hr-HR" dirty="0" err="1" smtClean="0"/>
              <a:t>Sučićeva</a:t>
            </a:r>
            <a:r>
              <a:rPr lang="hr-HR" dirty="0" smtClean="0"/>
              <a:t> vizitacija ne zna niti za njeno postojane</a:t>
            </a:r>
          </a:p>
          <a:p>
            <a:r>
              <a:rPr lang="hr-HR" dirty="0" smtClean="0"/>
              <a:t>oznaka Kraljeva prenosi se na okolno zemljište ( i kasnije na dio Strizivojne koji će tu izrasti)</a:t>
            </a:r>
          </a:p>
          <a:p>
            <a:r>
              <a:rPr lang="hr-HR" dirty="0" smtClean="0"/>
              <a:t>1890. župnik </a:t>
            </a:r>
            <a:r>
              <a:rPr lang="hr-HR" dirty="0" err="1" smtClean="0"/>
              <a:t>Vallinger</a:t>
            </a:r>
            <a:r>
              <a:rPr lang="hr-HR" dirty="0" smtClean="0"/>
              <a:t> podignuo je na groblju novu, današnju kapelu, a posvećena je </a:t>
            </a:r>
            <a:r>
              <a:rPr lang="hr-HR" b="1" dirty="0" smtClean="0"/>
              <a:t>Svetom Križu</a:t>
            </a:r>
            <a:endParaRPr lang="hr-HR" b="1" dirty="0"/>
          </a:p>
        </p:txBody>
      </p:sp>
      <p:pic>
        <p:nvPicPr>
          <p:cNvPr id="6" name="Rezervirano mjesto sadržaja 5" descr="img043 - kopij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642918"/>
            <a:ext cx="3357586" cy="54694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1762. u Strizivojni je podignuta nova kapela Sv. Martina s tornjićem i zvonom, a mogla je primiti najviše 100 ljudi</a:t>
            </a:r>
          </a:p>
          <a:p>
            <a:r>
              <a:rPr lang="hr-HR" sz="2800" dirty="0" smtClean="0"/>
              <a:t>potkraj stoljeća zapuštenost te crkve, u kojoj čak “nema ni slike sv. Martina”, navodi župnika Mravinca da sagradi novu (zacijelo 1801.), napola zidanu, napola drvenu i premazanu blatom, bez križa na drvenom tornjiću</a:t>
            </a:r>
          </a:p>
          <a:p>
            <a:r>
              <a:rPr lang="hr-HR" sz="2800" dirty="0" smtClean="0"/>
              <a:t>nju će već 1812. vizitacija biskupa Mandića proglasiti “starom i trošnom”</a:t>
            </a:r>
            <a:endParaRPr lang="hr-HR" sz="2800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Crkva u Strizivojni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500034" y="1000108"/>
            <a:ext cx="4543428" cy="5595958"/>
          </a:xfrm>
        </p:spPr>
        <p:txBody>
          <a:bodyPr>
            <a:normAutofit/>
          </a:bodyPr>
          <a:lstStyle/>
          <a:p>
            <a:r>
              <a:rPr lang="hr-HR" sz="2800" dirty="0" smtClean="0"/>
              <a:t>Župnik </a:t>
            </a:r>
            <a:r>
              <a:rPr lang="hr-HR" sz="2800" dirty="0" err="1" smtClean="0"/>
              <a:t>Petraš</a:t>
            </a:r>
            <a:r>
              <a:rPr lang="hr-HR" sz="2800" dirty="0" smtClean="0"/>
              <a:t> uspio je nagovoriti župljane Strizivojne da podignu crkvu</a:t>
            </a:r>
          </a:p>
          <a:p>
            <a:r>
              <a:rPr lang="hr-HR" sz="2800" dirty="0" smtClean="0"/>
              <a:t>tako je nova crkva sagrađena 1836.</a:t>
            </a:r>
          </a:p>
          <a:p>
            <a:r>
              <a:rPr lang="hr-HR" sz="2800" dirty="0" smtClean="0"/>
              <a:t>današnja crkva u Strizivojni proširenje je te građevine</a:t>
            </a:r>
          </a:p>
        </p:txBody>
      </p:sp>
      <p:pic>
        <p:nvPicPr>
          <p:cNvPr id="5" name="Rezervirano mjesto sadržaja 4" descr="img0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7818" y="1071546"/>
            <a:ext cx="2950481" cy="4019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img04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500042"/>
            <a:ext cx="3804847" cy="5668631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785794"/>
            <a:ext cx="4059936" cy="5310206"/>
          </a:xfrm>
        </p:spPr>
        <p:txBody>
          <a:bodyPr/>
          <a:lstStyle/>
          <a:p>
            <a:r>
              <a:rPr lang="hr-HR" sz="2800" dirty="0" smtClean="0"/>
              <a:t>1890. crkva je obnovljena te je dobila novi oltar</a:t>
            </a:r>
          </a:p>
          <a:p>
            <a:r>
              <a:rPr lang="hr-HR" sz="2800" dirty="0" smtClean="0"/>
              <a:t>oslikao ju je bečko-đakovački dekorater Eduard </a:t>
            </a:r>
            <a:r>
              <a:rPr lang="hr-HR" sz="2800" dirty="0" err="1" smtClean="0"/>
              <a:t>Petz</a:t>
            </a:r>
            <a:r>
              <a:rPr lang="hr-HR" sz="2800" dirty="0" smtClean="0"/>
              <a:t>, suradnik Splićanina Josipa </a:t>
            </a:r>
            <a:r>
              <a:rPr lang="hr-HR" sz="2800" dirty="0" err="1" smtClean="0"/>
              <a:t>Voltolinija</a:t>
            </a:r>
            <a:r>
              <a:rPr lang="hr-HR" sz="2800" dirty="0" smtClean="0"/>
              <a:t>, koji je dekorirao katedralu u Đakovu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prema Pavičiću, u drugoj polovici 17. stoljeća u Đakovštini je bilo 89 sela različite veličine</a:t>
            </a:r>
          </a:p>
          <a:p>
            <a:r>
              <a:rPr lang="hr-HR" dirty="0" smtClean="0"/>
              <a:t>tijekom 18.stoljeća Strizivojna spada među sela sa najvećim rastom stanovnika</a:t>
            </a:r>
          </a:p>
          <a:p>
            <a:r>
              <a:rPr lang="hr-HR" dirty="0" smtClean="0"/>
              <a:t>oko 1750. godine u Strizivojni je živjelo oko 500 stanovnika</a:t>
            </a:r>
          </a:p>
          <a:p>
            <a:r>
              <a:rPr lang="hr-HR" dirty="0" smtClean="0"/>
              <a:t>oko 1910. u Strizivojni je zabilježeno 1383 stanovnika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Demografske crtice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59936" cy="5286412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1745. godine uredbom Marije Terezije formirana je slavonska Vojna krajina (Granica)</a:t>
            </a:r>
          </a:p>
          <a:p>
            <a:r>
              <a:rPr lang="hr-HR" dirty="0" smtClean="0"/>
              <a:t>tada je Strizivojna odcjepljena od đakovačkog biskupskog vlastelinstva i priključena toj novoj tvorevini</a:t>
            </a:r>
          </a:p>
          <a:p>
            <a:r>
              <a:rPr lang="hr-HR" dirty="0" smtClean="0"/>
              <a:t>Vojna krajina stajala je pod izravnom upravom Dvorskog ratnog vijeća u Beču</a:t>
            </a:r>
          </a:p>
          <a:p>
            <a:pPr>
              <a:buFont typeface="Arial" pitchFamily="34" charset="0"/>
              <a:buChar char="•"/>
            </a:pPr>
            <a:endParaRPr lang="hr-HR" dirty="0" smtClean="0"/>
          </a:p>
        </p:txBody>
      </p:sp>
      <p:pic>
        <p:nvPicPr>
          <p:cNvPr id="5" name="Rezervirano mjesto sadržaja 4" descr="280px-Kaiserin_Maria_Theresia_(HRR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7752" y="928670"/>
            <a:ext cx="3703215" cy="5072098"/>
          </a:xfrm>
        </p:spPr>
      </p:pic>
      <p:sp>
        <p:nvSpPr>
          <p:cNvPr id="6" name="TekstniOkvir 5"/>
          <p:cNvSpPr txBox="1"/>
          <p:nvPr/>
        </p:nvSpPr>
        <p:spPr>
          <a:xfrm>
            <a:off x="571472" y="357166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/>
              <a:t>Vojna krajina</a:t>
            </a:r>
            <a:endParaRPr lang="hr-H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3262322"/>
          </a:xfrm>
        </p:spPr>
        <p:txBody>
          <a:bodyPr/>
          <a:lstStyle/>
          <a:p>
            <a:r>
              <a:rPr lang="hr-HR" dirty="0" smtClean="0"/>
              <a:t>Slavonski dio Krajine bio je od 1747. razdijeljen u tri regimente (pukovnije):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gradišku (stožer u novoj Gradišci)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brodsku (stožer u Vinkovcima)</a:t>
            </a:r>
          </a:p>
          <a:p>
            <a:pPr>
              <a:buFont typeface="Wingdings" pitchFamily="2" charset="2"/>
              <a:buChar char="Ø"/>
            </a:pPr>
            <a:r>
              <a:rPr lang="hr-HR" dirty="0" err="1" smtClean="0"/>
              <a:t>petrovaradinsku</a:t>
            </a:r>
            <a:r>
              <a:rPr lang="hr-HR" dirty="0" smtClean="0"/>
              <a:t> (stožer u </a:t>
            </a:r>
            <a:r>
              <a:rPr lang="hr-HR" dirty="0" err="1" smtClean="0"/>
              <a:t>Mitrovici</a:t>
            </a:r>
            <a:r>
              <a:rPr lang="hr-HR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hr-HR" b="1" dirty="0" smtClean="0"/>
              <a:t>Strizivojna</a:t>
            </a:r>
            <a:r>
              <a:rPr lang="hr-HR" dirty="0" smtClean="0"/>
              <a:t> se nalazila u sastavu </a:t>
            </a:r>
            <a:r>
              <a:rPr lang="hr-HR" b="1" dirty="0" smtClean="0"/>
              <a:t>brodske regimente </a:t>
            </a:r>
            <a:r>
              <a:rPr lang="hr-HR" dirty="0" smtClean="0"/>
              <a:t>koja je obuhvaćala 12 kompanija (satnija, četa)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3" name="Slika 2" descr="Militargrenze,_Wojwodowena_und_Ban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643314"/>
            <a:ext cx="85725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Strizivojna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72000"/>
          </a:xfrm>
        </p:spPr>
        <p:txBody>
          <a:bodyPr>
            <a:normAutofit/>
          </a:bodyPr>
          <a:lstStyle/>
          <a:p>
            <a:r>
              <a:rPr lang="hr-HR" dirty="0" smtClean="0"/>
              <a:t>selo i općina u južnom dijelu Đakovštine</a:t>
            </a:r>
          </a:p>
          <a:p>
            <a:r>
              <a:rPr lang="hr-HR" dirty="0" smtClean="0"/>
              <a:t>smještena je na samom južnom rubu Osječko – baranjske županije</a:t>
            </a:r>
          </a:p>
          <a:p>
            <a:r>
              <a:rPr lang="hr-HR" dirty="0" smtClean="0"/>
              <a:t>nalazi se u zavali rijeke </a:t>
            </a:r>
            <a:r>
              <a:rPr lang="hr-HR" dirty="0" err="1" smtClean="0"/>
              <a:t>Biđ</a:t>
            </a:r>
            <a:endParaRPr lang="hr-HR" dirty="0" smtClean="0"/>
          </a:p>
          <a:p>
            <a:r>
              <a:rPr lang="hr-HR" dirty="0" smtClean="0"/>
              <a:t>znatan dio općinskog područja još je uvijek pod šumom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>
          <a:xfrm>
            <a:off x="571472" y="285728"/>
            <a:ext cx="7829576" cy="2047876"/>
          </a:xfrm>
        </p:spPr>
        <p:txBody>
          <a:bodyPr/>
          <a:lstStyle/>
          <a:p>
            <a:r>
              <a:rPr lang="hr-HR" dirty="0" smtClean="0"/>
              <a:t>n</a:t>
            </a:r>
            <a:r>
              <a:rPr lang="hr-HR" dirty="0" smtClean="0"/>
              <a:t>arod u Vojnoj Krajini živio je u posebnom režimu</a:t>
            </a:r>
          </a:p>
          <a:p>
            <a:r>
              <a:rPr lang="hr-HR" dirty="0" smtClean="0"/>
              <a:t>k</a:t>
            </a:r>
            <a:r>
              <a:rPr lang="hr-HR" dirty="0" smtClean="0"/>
              <a:t>uće je morao graditi opekom, a pokrivati ih crijepom</a:t>
            </a:r>
          </a:p>
          <a:p>
            <a:r>
              <a:rPr lang="hr-HR" dirty="0" smtClean="0"/>
              <a:t>p</a:t>
            </a:r>
            <a:r>
              <a:rPr lang="hr-HR" dirty="0" smtClean="0"/>
              <a:t>osjedovali su oružje, a djecu su morali slati u školu</a:t>
            </a:r>
            <a:endParaRPr lang="hr-HR" dirty="0"/>
          </a:p>
        </p:txBody>
      </p:sp>
      <p:pic>
        <p:nvPicPr>
          <p:cNvPr id="7" name="Rezervirano mjesto sadržaja 6" descr="300px-Slavonia02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7356" y="2143116"/>
            <a:ext cx="4929222" cy="417340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prvi poticaji za osnivanjem škola u Vojnoj Krajini dolaze od </a:t>
            </a:r>
            <a:r>
              <a:rPr lang="hr-HR" b="1" dirty="0" smtClean="0"/>
              <a:t>Marije Terezije 1764. i Josipa II. 1780.</a:t>
            </a:r>
          </a:p>
          <a:p>
            <a:r>
              <a:rPr lang="hr-HR" dirty="0" smtClean="0"/>
              <a:t>tada se traži da se u svakoj kompaniji osnuje njemačka trivijalna škola koja će se izdržavati iz dohotka krajiške </a:t>
            </a:r>
            <a:r>
              <a:rPr lang="hr-HR" dirty="0" err="1" smtClean="0"/>
              <a:t>proventne</a:t>
            </a:r>
            <a:r>
              <a:rPr lang="hr-HR" dirty="0" smtClean="0"/>
              <a:t> zaklade</a:t>
            </a:r>
          </a:p>
          <a:p>
            <a:r>
              <a:rPr lang="hr-HR" dirty="0" smtClean="0"/>
              <a:t>u sva tri sela vrpoljačke župe (Vrpolje, Strizivojna, </a:t>
            </a:r>
            <a:r>
              <a:rPr lang="hr-HR" dirty="0" err="1" smtClean="0"/>
              <a:t>Čajkovci</a:t>
            </a:r>
            <a:r>
              <a:rPr lang="hr-HR" dirty="0" smtClean="0"/>
              <a:t>) škola je otvorena istodobno 1830. godine</a:t>
            </a:r>
          </a:p>
          <a:p>
            <a:r>
              <a:rPr lang="hr-HR" dirty="0" smtClean="0"/>
              <a:t>prvi učitelj u Strizivojni bio je isluženi graničarski kaplar </a:t>
            </a:r>
            <a:r>
              <a:rPr lang="hr-HR" b="1" dirty="0" smtClean="0"/>
              <a:t>Đuro </a:t>
            </a:r>
            <a:r>
              <a:rPr lang="hr-HR" b="1" dirty="0" err="1" smtClean="0"/>
              <a:t>Ivanetić</a:t>
            </a:r>
            <a:r>
              <a:rPr lang="hr-HR" b="1" dirty="0" smtClean="0"/>
              <a:t> </a:t>
            </a:r>
            <a:r>
              <a:rPr lang="hr-HR" dirty="0" smtClean="0"/>
              <a:t>koji je primao plaću od 24 forinte za cijelu godinu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Škola u Strizivojni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85818"/>
          </a:xfrm>
        </p:spPr>
        <p:txBody>
          <a:bodyPr/>
          <a:lstStyle/>
          <a:p>
            <a:r>
              <a:rPr lang="hr-HR" dirty="0" smtClean="0"/>
              <a:t>Opis prve škole</a:t>
            </a:r>
            <a:endParaRPr lang="hr-HR" dirty="0"/>
          </a:p>
        </p:txBody>
      </p:sp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642910" y="4643446"/>
            <a:ext cx="8131902" cy="1785950"/>
          </a:xfrm>
        </p:spPr>
        <p:txBody>
          <a:bodyPr>
            <a:normAutofit/>
          </a:bodyPr>
          <a:lstStyle/>
          <a:p>
            <a:r>
              <a:rPr lang="hr-HR" dirty="0" smtClean="0"/>
              <a:t>prvi podatak potječe iz 1830. godine</a:t>
            </a:r>
          </a:p>
          <a:p>
            <a:r>
              <a:rPr lang="hr-HR" dirty="0" err="1" smtClean="0"/>
              <a:t>Jednorazredna</a:t>
            </a:r>
            <a:r>
              <a:rPr lang="hr-HR" dirty="0" smtClean="0"/>
              <a:t> Niža narodna škola u Strizivojni</a:t>
            </a:r>
          </a:p>
          <a:p>
            <a:r>
              <a:rPr lang="hr-HR" dirty="0" smtClean="0"/>
              <a:t>škola u Strizivojni je u nekoj graničarskoj kući</a:t>
            </a:r>
          </a:p>
        </p:txBody>
      </p:sp>
      <p:pic>
        <p:nvPicPr>
          <p:cNvPr id="5" name="Rezervirano mjesto sadržaja 4" descr="img033 - kopij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3042" y="1142984"/>
            <a:ext cx="5500726" cy="34700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img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3500438"/>
            <a:ext cx="4929222" cy="3041117"/>
          </a:xfrm>
        </p:spPr>
      </p:pic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428596" y="285728"/>
            <a:ext cx="8279540" cy="3714776"/>
          </a:xfrm>
        </p:spPr>
        <p:txBody>
          <a:bodyPr>
            <a:normAutofit/>
          </a:bodyPr>
          <a:lstStyle/>
          <a:p>
            <a:r>
              <a:rPr lang="hr-HR" dirty="0" smtClean="0"/>
              <a:t>radi se o većoj građevini tipična izgleda, masivnih zidova, duga hodnika s lukovima, visokih uskih prozora</a:t>
            </a:r>
          </a:p>
          <a:p>
            <a:r>
              <a:rPr lang="hr-HR" dirty="0" smtClean="0"/>
              <a:t>nalazi se na mjestu današnje osnovne škole</a:t>
            </a:r>
          </a:p>
          <a:p>
            <a:r>
              <a:rPr lang="hr-HR" dirty="0" smtClean="0"/>
              <a:t>služila je kao časnički stan</a:t>
            </a:r>
          </a:p>
          <a:p>
            <a:r>
              <a:rPr lang="hr-HR" dirty="0" smtClean="0"/>
              <a:t>jedno vrijeme usporedo i kao učionica narodne elementarne škole (1830.-1858.)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1873. po ukidanju Vojne Krajine  predana je općini koja u nju smješta “djevojačku školu” (od 1875. do 1889.) zajedno sa stanom za učiteljice</a:t>
            </a:r>
          </a:p>
          <a:p>
            <a:r>
              <a:rPr lang="hr-HR" dirty="0" smtClean="0"/>
              <a:t>od 1883. do 1928. u njoj stanuju ravnajući učitelji</a:t>
            </a:r>
          </a:p>
          <a:p>
            <a:r>
              <a:rPr lang="hr-HR" dirty="0" smtClean="0"/>
              <a:t>od 1928. do 1952. zauzima ju župnik Strizivojne</a:t>
            </a:r>
          </a:p>
          <a:p>
            <a:r>
              <a:rPr lang="hr-HR" dirty="0" smtClean="0"/>
              <a:t>nakon toga je opet vraćena općini</a:t>
            </a:r>
          </a:p>
          <a:p>
            <a:r>
              <a:rPr lang="hr-HR" dirty="0" smtClean="0"/>
              <a:t>1970. je srušena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prvi profesionalni učitelj u Strizivojni bio je </a:t>
            </a:r>
            <a:r>
              <a:rPr lang="hr-HR" b="1" dirty="0" smtClean="0"/>
              <a:t>Ilija Damjanović </a:t>
            </a:r>
          </a:p>
          <a:p>
            <a:r>
              <a:rPr lang="hr-HR" dirty="0" smtClean="0"/>
              <a:t>iako o njegovom obrazovanju možemo samo nagađati</a:t>
            </a:r>
          </a:p>
          <a:p>
            <a:r>
              <a:rPr lang="hr-HR" dirty="0" smtClean="0"/>
              <a:t>najvjerojatnije je pohađao trivijalnu školu u Kopanici i potom upisao preparandijski tečaj koji je od 1822. bio otvoren u Vinkovcima</a:t>
            </a:r>
          </a:p>
          <a:p>
            <a:r>
              <a:rPr lang="hr-HR" dirty="0" smtClean="0"/>
              <a:t>službovao je do 1860.</a:t>
            </a:r>
          </a:p>
          <a:p>
            <a:r>
              <a:rPr lang="hr-HR" dirty="0" smtClean="0"/>
              <a:t>njega nasljeduje Ivan </a:t>
            </a:r>
            <a:r>
              <a:rPr lang="hr-HR" dirty="0" err="1" smtClean="0"/>
              <a:t>Ferković</a:t>
            </a:r>
            <a:r>
              <a:rPr lang="hr-HR" dirty="0" smtClean="0"/>
              <a:t> </a:t>
            </a:r>
          </a:p>
          <a:p>
            <a:r>
              <a:rPr lang="hr-HR" dirty="0" smtClean="0"/>
              <a:t>1858. u Strizivojni je podignuta škola s učiteljskim stanom</a:t>
            </a:r>
          </a:p>
          <a:p>
            <a:r>
              <a:rPr lang="hr-HR" dirty="0" smtClean="0"/>
              <a:t>u njemu je stanovao i učitelj Ivan </a:t>
            </a:r>
            <a:r>
              <a:rPr lang="hr-HR" dirty="0" err="1" smtClean="0"/>
              <a:t>Ferković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Profesionalni učitelji u Strizivojni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2762256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za vrijeme učiteljevanja Ivana </a:t>
            </a:r>
            <a:r>
              <a:rPr lang="hr-HR" dirty="0" err="1" smtClean="0"/>
              <a:t>Ferkovića</a:t>
            </a:r>
            <a:r>
              <a:rPr lang="hr-HR" dirty="0" smtClean="0"/>
              <a:t> u selo dolazi učiteljica </a:t>
            </a:r>
            <a:r>
              <a:rPr lang="hr-HR" dirty="0" err="1" smtClean="0"/>
              <a:t>Szabo</a:t>
            </a:r>
            <a:r>
              <a:rPr lang="hr-HR" dirty="0" smtClean="0"/>
              <a:t> koja je od 1875. nastavu držala djevojčicama u graničarskom domu gdje je i stanovala do 1833.</a:t>
            </a:r>
          </a:p>
          <a:p>
            <a:r>
              <a:rPr lang="hr-HR" dirty="0" smtClean="0"/>
              <a:t>prema broju stanovnika može se zaključiti da je Strizivojna tada imala od 80 do 100 učenika, što je po zakonu iz 1871. zahtijevalo </a:t>
            </a:r>
            <a:r>
              <a:rPr lang="hr-HR" b="1" dirty="0" smtClean="0"/>
              <a:t>rad dvoje učitelja</a:t>
            </a:r>
            <a:endParaRPr lang="hr-HR" b="1" dirty="0"/>
          </a:p>
        </p:txBody>
      </p:sp>
      <p:pic>
        <p:nvPicPr>
          <p:cNvPr id="3" name="Slika 2" descr="img0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3357562"/>
            <a:ext cx="4924880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prva školska zgrada podignuta je u Strizivojni 1858. godine pokraj crkve</a:t>
            </a:r>
          </a:p>
          <a:p>
            <a:r>
              <a:rPr lang="hr-HR" dirty="0" smtClean="0"/>
              <a:t>sastojala se od učionice i stana za učitelja, a pratili su ju gospodarski objekti, vrt i dva jutra zemlje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Prva školska zgrada</a:t>
            </a:r>
            <a:endParaRPr lang="hr-HR" dirty="0"/>
          </a:p>
        </p:txBody>
      </p:sp>
      <p:pic>
        <p:nvPicPr>
          <p:cNvPr id="4" name="Slika 3" descr="img041 - kopi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3714752"/>
            <a:ext cx="4364736" cy="2630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img041 - kopij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500042"/>
            <a:ext cx="4978640" cy="3000396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42910" y="3786190"/>
            <a:ext cx="8072494" cy="2357454"/>
          </a:xfrm>
        </p:spPr>
        <p:txBody>
          <a:bodyPr/>
          <a:lstStyle/>
          <a:p>
            <a:r>
              <a:rPr lang="hr-HR" dirty="0" smtClean="0"/>
              <a:t>1889. godine gradi se nova škola, pokraj one postojeće, jer jedna školska zgrada i učionica u graničarskom domu više nisu bile dovoljne</a:t>
            </a:r>
          </a:p>
          <a:p>
            <a:r>
              <a:rPr lang="hr-HR" dirty="0" smtClean="0"/>
              <a:t>sve do Drugog svjetskog rata nema zapisa o značajnijim ulaganjima u školstvo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457200" y="357166"/>
            <a:ext cx="8686800" cy="2476504"/>
          </a:xfrm>
        </p:spPr>
        <p:txBody>
          <a:bodyPr>
            <a:normAutofit/>
          </a:bodyPr>
          <a:lstStyle/>
          <a:p>
            <a:r>
              <a:rPr lang="hr-HR" dirty="0" smtClean="0"/>
              <a:t>do 1970. ne postoji pravi pisani dokument o školi</a:t>
            </a:r>
          </a:p>
          <a:p>
            <a:r>
              <a:rPr lang="hr-HR" dirty="0" smtClean="0"/>
              <a:t>broj učenika od 1945. do 1970. kreće se od 80 – 200</a:t>
            </a:r>
          </a:p>
          <a:p>
            <a:r>
              <a:rPr lang="hr-HR" dirty="0" smtClean="0"/>
              <a:t>istaknutiji učitelji iz toga vremena su Marija </a:t>
            </a:r>
            <a:r>
              <a:rPr lang="hr-HR" dirty="0" err="1" smtClean="0"/>
              <a:t>Mesaroš</a:t>
            </a:r>
            <a:r>
              <a:rPr lang="hr-HR" dirty="0" smtClean="0"/>
              <a:t>, Đuro </a:t>
            </a:r>
            <a:r>
              <a:rPr lang="hr-HR" dirty="0" err="1" smtClean="0"/>
              <a:t>Dretvić</a:t>
            </a:r>
            <a:r>
              <a:rPr lang="hr-HR" dirty="0" smtClean="0"/>
              <a:t>, Marija </a:t>
            </a:r>
            <a:r>
              <a:rPr lang="hr-HR" dirty="0" err="1" smtClean="0"/>
              <a:t>Bogdanović</a:t>
            </a:r>
            <a:r>
              <a:rPr lang="hr-HR" dirty="0" smtClean="0"/>
              <a:t>, Branko Šarčević, Mirko </a:t>
            </a:r>
            <a:r>
              <a:rPr lang="hr-HR" dirty="0" err="1" smtClean="0"/>
              <a:t>Cobović</a:t>
            </a:r>
            <a:endParaRPr lang="hr-HR" dirty="0" smtClean="0"/>
          </a:p>
        </p:txBody>
      </p:sp>
      <p:pic>
        <p:nvPicPr>
          <p:cNvPr id="5" name="Rezervirano mjesto sadržaja 4" descr="img0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526935"/>
            <a:ext cx="5572164" cy="3495073"/>
          </a:xfrm>
        </p:spPr>
      </p:pic>
      <p:sp>
        <p:nvSpPr>
          <p:cNvPr id="6" name="TekstniOkvir 5"/>
          <p:cNvSpPr txBox="1"/>
          <p:nvPr/>
        </p:nvSpPr>
        <p:spPr>
          <a:xfrm>
            <a:off x="1928794" y="6215082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školska zgrada iz 1972.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big714161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071546"/>
            <a:ext cx="8297360" cy="4667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>
          <a:xfrm>
            <a:off x="571472" y="4714884"/>
            <a:ext cx="8258204" cy="1714512"/>
          </a:xfrm>
        </p:spPr>
        <p:txBody>
          <a:bodyPr>
            <a:normAutofit/>
          </a:bodyPr>
          <a:lstStyle/>
          <a:p>
            <a:r>
              <a:rPr lang="hr-HR" dirty="0" smtClean="0"/>
              <a:t>škola je u to vrijeme djelovala u sastavu škole u </a:t>
            </a:r>
            <a:r>
              <a:rPr lang="hr-HR" dirty="0" err="1" smtClean="0"/>
              <a:t>Vrpolju</a:t>
            </a:r>
            <a:endParaRPr lang="hr-HR" dirty="0" smtClean="0"/>
          </a:p>
          <a:p>
            <a:r>
              <a:rPr lang="hr-HR" dirty="0" smtClean="0"/>
              <a:t>“odcijepila” se </a:t>
            </a:r>
            <a:r>
              <a:rPr lang="hr-HR" b="1" dirty="0" smtClean="0"/>
              <a:t>24.8.1971. </a:t>
            </a:r>
            <a:r>
              <a:rPr lang="hr-HR" dirty="0" smtClean="0"/>
              <a:t>(V-VIII.) i pripojila OŠ “Vladimir Nazor” Đakovo kao područna škola</a:t>
            </a:r>
          </a:p>
          <a:p>
            <a:endParaRPr lang="hr-HR" dirty="0"/>
          </a:p>
        </p:txBody>
      </p:sp>
      <p:pic>
        <p:nvPicPr>
          <p:cNvPr id="7" name="Rezervirano mjesto sadržaja 6" descr="img04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4414" y="500042"/>
            <a:ext cx="6156252" cy="4143404"/>
          </a:xfrm>
        </p:spPr>
      </p:pic>
      <p:sp>
        <p:nvSpPr>
          <p:cNvPr id="8" name="TekstniOkvir 7"/>
          <p:cNvSpPr txBox="1"/>
          <p:nvPr/>
        </p:nvSpPr>
        <p:spPr>
          <a:xfrm>
            <a:off x="7500958" y="928670"/>
            <a:ext cx="1214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Škola pred adaptaciju 1997. god.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42910" y="500042"/>
            <a:ext cx="8072494" cy="1404934"/>
          </a:xfrm>
        </p:spPr>
        <p:txBody>
          <a:bodyPr/>
          <a:lstStyle/>
          <a:p>
            <a:r>
              <a:rPr lang="hr-HR" b="1" dirty="0" smtClean="0"/>
              <a:t>1974. </a:t>
            </a:r>
            <a:r>
              <a:rPr lang="hr-HR" dirty="0" smtClean="0"/>
              <a:t>školi u Strizivojni je pripojena </a:t>
            </a:r>
            <a:r>
              <a:rPr lang="hr-HR" b="1" dirty="0" smtClean="0"/>
              <a:t>područna škola “</a:t>
            </a:r>
            <a:r>
              <a:rPr lang="hr-HR" b="1" dirty="0" err="1" smtClean="0"/>
              <a:t>Soljak</a:t>
            </a:r>
            <a:r>
              <a:rPr lang="hr-HR" dirty="0" smtClean="0"/>
              <a:t>”</a:t>
            </a:r>
          </a:p>
          <a:p>
            <a:endParaRPr lang="hr-HR" dirty="0"/>
          </a:p>
        </p:txBody>
      </p:sp>
      <p:pic>
        <p:nvPicPr>
          <p:cNvPr id="5" name="Rezervirano mjesto sadržaja 4" descr="img050 - kopija (2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7381926" cy="4429156"/>
          </a:xfrm>
        </p:spPr>
      </p:pic>
      <p:sp>
        <p:nvSpPr>
          <p:cNvPr id="6" name="TekstniOkvir 5"/>
          <p:cNvSpPr txBox="1"/>
          <p:nvPr/>
        </p:nvSpPr>
        <p:spPr>
          <a:xfrm>
            <a:off x="1357290" y="6072206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Područna škola </a:t>
            </a:r>
            <a:r>
              <a:rPr lang="hr-HR" dirty="0" err="1" smtClean="0"/>
              <a:t>Soljak</a:t>
            </a:r>
            <a:r>
              <a:rPr lang="hr-HR" dirty="0" smtClean="0"/>
              <a:t> do 1986. godine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500034" y="428604"/>
            <a:ext cx="8258204" cy="1476372"/>
          </a:xfrm>
        </p:spPr>
        <p:txBody>
          <a:bodyPr/>
          <a:lstStyle/>
          <a:p>
            <a:r>
              <a:rPr lang="hr-HR" dirty="0" smtClean="0"/>
              <a:t>1986. otvorena je nova zgrada područne škole </a:t>
            </a:r>
            <a:r>
              <a:rPr lang="hr-HR" dirty="0" err="1" smtClean="0"/>
              <a:t>Soljak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5" name="Rezervirano mjesto sadržaja 4" descr="img050 - kopij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0100" y="1142984"/>
            <a:ext cx="6985721" cy="48653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428604"/>
            <a:ext cx="4059936" cy="585791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27. 12. 1976. osnovna škola u Strizivojni postaje samostalna i nosi ime “Ivana Brlić Mažuranić”</a:t>
            </a:r>
          </a:p>
          <a:p>
            <a:r>
              <a:rPr lang="hr-HR" sz="2800" dirty="0" smtClean="0"/>
              <a:t>1981. počinje s radom i </a:t>
            </a:r>
            <a:r>
              <a:rPr lang="hr-HR" sz="2800" dirty="0" err="1" smtClean="0"/>
              <a:t>predškola</a:t>
            </a:r>
            <a:endParaRPr lang="hr-HR" sz="2800" dirty="0" smtClean="0"/>
          </a:p>
          <a:p>
            <a:r>
              <a:rPr lang="hr-HR" sz="2800" dirty="0" smtClean="0"/>
              <a:t>7.3.1997. položen je kamen temeljac za gradnju nove škole u Strizivojni</a:t>
            </a:r>
          </a:p>
          <a:p>
            <a:endParaRPr lang="hr-HR" dirty="0"/>
          </a:p>
        </p:txBody>
      </p:sp>
      <p:pic>
        <p:nvPicPr>
          <p:cNvPr id="5" name="Picture 17" descr="KAMEN TEMELJAC-0603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500042"/>
            <a:ext cx="3899148" cy="557211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428596" y="5143512"/>
            <a:ext cx="8401080" cy="1452578"/>
          </a:xfrm>
        </p:spPr>
        <p:txBody>
          <a:bodyPr>
            <a:normAutofit/>
          </a:bodyPr>
          <a:lstStyle/>
          <a:p>
            <a:r>
              <a:rPr lang="hr-HR" sz="2800" dirty="0" smtClean="0"/>
              <a:t>25. rujna 1999. otvorena je u cijelosti novoizgrađena škola s oko 2.200 m² korisne površine</a:t>
            </a:r>
          </a:p>
        </p:txBody>
      </p:sp>
      <p:pic>
        <p:nvPicPr>
          <p:cNvPr id="7" name="Picture 7" descr="ŠKOLA 15042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28604"/>
            <a:ext cx="6534629" cy="435769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half" idx="1"/>
          </p:nvPr>
        </p:nvSpPr>
        <p:spPr>
          <a:xfrm>
            <a:off x="928662" y="642918"/>
            <a:ext cx="7043758" cy="1404934"/>
          </a:xfrm>
        </p:spPr>
        <p:txBody>
          <a:bodyPr/>
          <a:lstStyle/>
          <a:p>
            <a:r>
              <a:rPr lang="hr-HR" dirty="0" smtClean="0"/>
              <a:t>15.5.2007. godine otvorena je nastavno športska dvorana</a:t>
            </a:r>
          </a:p>
          <a:p>
            <a:endParaRPr lang="hr-HR" dirty="0"/>
          </a:p>
        </p:txBody>
      </p:sp>
      <p:pic>
        <p:nvPicPr>
          <p:cNvPr id="6" name="Picture 18" descr="606-of 16102006-nšd-606 snimaka do ove fotk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6813439" cy="45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početkom 20. stoljeća redovna obuka trajala je 4 godine, a održavala se u dvije smjene (u 8 i u 14 sati) radnim danom osim četvrtka</a:t>
            </a:r>
          </a:p>
          <a:p>
            <a:r>
              <a:rPr lang="hr-HR" dirty="0" err="1" smtClean="0"/>
              <a:t>opetovnica</a:t>
            </a:r>
            <a:r>
              <a:rPr lang="hr-HR" dirty="0" smtClean="0"/>
              <a:t>, obvezatna za sve koji ne nastavljaju višu pučku školu, trajala je dvije godine i održavala se četvrtkom i nedjeljom</a:t>
            </a:r>
          </a:p>
          <a:p>
            <a:r>
              <a:rPr lang="hr-HR" dirty="0" smtClean="0"/>
              <a:t>praznikuju se samo zapovjedani blagdani te zaštitnik župe sv. Valentin (14. veljača)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U učionici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Za vrednovanje učiteljevog rada brinuo se školski odbor, i to sa četiri aspekta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Red  (opisuje se kao revno)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Vladanje  (opisuje se kao pohvalno)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“</a:t>
            </a:r>
            <a:r>
              <a:rPr lang="hr-HR" dirty="0" err="1" smtClean="0"/>
              <a:t>pedagogičko</a:t>
            </a:r>
            <a:r>
              <a:rPr lang="hr-HR" dirty="0" smtClean="0"/>
              <a:t> – didaktička vještina” (kao hvale vrijedno)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“</a:t>
            </a:r>
            <a:r>
              <a:rPr lang="hr-HR" dirty="0" err="1" smtClean="0"/>
              <a:t>pedagogičko</a:t>
            </a:r>
            <a:r>
              <a:rPr lang="hr-HR" dirty="0" smtClean="0"/>
              <a:t> – didaktička vještina sama po sebi” (kao uspješno)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Vrednovanje učitelja početkom 20. stoljeća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prema podacima iz 1916. učiteljsko primanje sastojalo se od temeljne plaće, petogodišnjeg doplatka, a ravnajući učitelj imao je i “funkcionalni doplatak” i nagradu za orguljanje</a:t>
            </a:r>
          </a:p>
          <a:p>
            <a:r>
              <a:rPr lang="hr-HR" dirty="0" smtClean="0"/>
              <a:t>također prema Zakonu o imovnim općinama (1861.) imenovao je školske općine </a:t>
            </a:r>
            <a:r>
              <a:rPr lang="hr-HR" dirty="0" err="1" smtClean="0"/>
              <a:t>tj</a:t>
            </a:r>
            <a:r>
              <a:rPr lang="hr-HR" dirty="0" smtClean="0"/>
              <a:t>. Učitelje i podvornike, </a:t>
            </a:r>
            <a:r>
              <a:rPr lang="hr-HR" dirty="0" err="1" smtClean="0"/>
              <a:t>pravoužitnicima</a:t>
            </a:r>
            <a:r>
              <a:rPr lang="hr-HR" dirty="0" smtClean="0"/>
              <a:t> šumskog ogrijeva (sve do 1932.)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Učiteljeva primanja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571472" y="1071546"/>
            <a:ext cx="8229600" cy="1333496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prema popisu 2011. ima 2581 stanovnika</a:t>
            </a:r>
          </a:p>
          <a:p>
            <a:r>
              <a:rPr lang="hr-HR" dirty="0" smtClean="0"/>
              <a:t>i dalje se stanovništvo većinom bavi poljoprivredom i još je uvijek veći dio Strizivojne prekriven šumom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r>
              <a:rPr lang="hr-HR" dirty="0" smtClean="0"/>
              <a:t>Strizivojna danas</a:t>
            </a:r>
            <a:endParaRPr lang="hr-HR" dirty="0"/>
          </a:p>
        </p:txBody>
      </p:sp>
      <p:pic>
        <p:nvPicPr>
          <p:cNvPr id="4" name="Slika 3" descr="hr-os-sv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643182"/>
            <a:ext cx="4000528" cy="2000264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4572000" y="285749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hr-HR" dirty="0" smtClean="0"/>
              <a:t> grb općine Strizivojna usvojen 1997.</a:t>
            </a:r>
            <a:endParaRPr lang="hr-HR" dirty="0"/>
          </a:p>
        </p:txBody>
      </p:sp>
      <p:pic>
        <p:nvPicPr>
          <p:cNvPr id="6" name="Rezervirano mjesto sadržaja 3" descr="timthum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786190"/>
            <a:ext cx="3870172" cy="2589012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428728" y="550070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Zgrada općine Strizivojna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5839533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3108" y="285728"/>
            <a:ext cx="4500594" cy="3375446"/>
          </a:xfrm>
        </p:spPr>
      </p:pic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714348" y="3714752"/>
            <a:ext cx="7993788" cy="2928958"/>
          </a:xfrm>
        </p:spPr>
        <p:txBody>
          <a:bodyPr>
            <a:normAutofit/>
          </a:bodyPr>
          <a:lstStyle/>
          <a:p>
            <a:r>
              <a:rPr lang="hr-HR" dirty="0" smtClean="0"/>
              <a:t>nalazi se na križanju magistralnih željezničkih pravaca Zagreb – Vinkovci (i dalje prema Beogradu) i Osijek – </a:t>
            </a:r>
            <a:r>
              <a:rPr lang="hr-HR" dirty="0" err="1" smtClean="0"/>
              <a:t>Šamac</a:t>
            </a:r>
            <a:r>
              <a:rPr lang="hr-HR" dirty="0" smtClean="0"/>
              <a:t> ( i dalje prema Sarajevu)</a:t>
            </a:r>
          </a:p>
          <a:p>
            <a:r>
              <a:rPr lang="hr-HR" dirty="0" smtClean="0"/>
              <a:t>s obzirom da je u 20. stoljeću Strizivojna praktički srasla sa susjednim </a:t>
            </a:r>
            <a:r>
              <a:rPr lang="hr-HR" dirty="0" err="1" smtClean="0"/>
              <a:t>Vrpoljem</a:t>
            </a:r>
            <a:r>
              <a:rPr lang="hr-HR" dirty="0" smtClean="0"/>
              <a:t> </a:t>
            </a:r>
            <a:r>
              <a:rPr lang="hr-HR" b="1" dirty="0" smtClean="0"/>
              <a:t>kolodvor u Strizivojni </a:t>
            </a:r>
            <a:r>
              <a:rPr lang="hr-HR" dirty="0" smtClean="0"/>
              <a:t>službeno nosi naziv </a:t>
            </a:r>
            <a:r>
              <a:rPr lang="hr-HR" b="1" dirty="0" smtClean="0"/>
              <a:t>Strizivojna - Vrpolje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an_skole_Zelena_zastav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428736"/>
            <a:ext cx="6819081" cy="4500594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Škola u Strizivojni danas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29600" cy="86834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sz="4000" dirty="0" smtClean="0"/>
              <a:t>Suradnja naše škole s općinom Strizivojna</a:t>
            </a:r>
            <a:endParaRPr lang="en-US" sz="4000" dirty="0" smtClean="0"/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4500563" y="1600200"/>
            <a:ext cx="4186237" cy="504351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dirty="0" smtClean="0"/>
              <a:t>učenici i djelatnici škole uspješno surađuju s kulturnim, sportskim i drugim organizacijama u Strizivojni kao što su KUD </a:t>
            </a:r>
            <a:r>
              <a:rPr lang="hr-HR" sz="2800" dirty="0" err="1" smtClean="0"/>
              <a:t>Šokadija</a:t>
            </a:r>
            <a:r>
              <a:rPr lang="hr-HR" sz="2800" dirty="0" smtClean="0"/>
              <a:t>, NK </a:t>
            </a:r>
            <a:r>
              <a:rPr lang="hr-HR" sz="2800" dirty="0" err="1" smtClean="0"/>
              <a:t>Šokadija</a:t>
            </a:r>
            <a:r>
              <a:rPr lang="hr-HR" sz="2800" dirty="0" smtClean="0"/>
              <a:t>, Šumarijom, Domom zdravlja, Željezničkim kolodvorom i drugim institucija</a:t>
            </a:r>
            <a:endParaRPr lang="en-US" sz="2800" dirty="0" smtClean="0"/>
          </a:p>
        </p:txBody>
      </p:sp>
      <p:pic>
        <p:nvPicPr>
          <p:cNvPr id="8196" name="Picture 7" descr="Apr07^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3968750"/>
            <a:ext cx="3673475" cy="2574925"/>
          </a:xfrm>
          <a:noFill/>
        </p:spPr>
      </p:pic>
      <p:pic>
        <p:nvPicPr>
          <p:cNvPr id="8197" name="Picture 7" descr="0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428736"/>
            <a:ext cx="4038600" cy="2119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64306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17. prosinca 2002. godine našu školu posjetio je i veliki književnik Dragutin Tadijanović</a:t>
            </a:r>
          </a:p>
        </p:txBody>
      </p:sp>
      <p:pic>
        <p:nvPicPr>
          <p:cNvPr id="9219" name="Rezervirano mjesto sadržaja 3" descr="Untitled-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1950" y="2143125"/>
            <a:ext cx="6092825" cy="4429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428604"/>
            <a:ext cx="822166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sz="4000" b="1" dirty="0" smtClean="0"/>
              <a:t>2005. godine naša škola  obilježila je 175. godina rada i djelovanja</a:t>
            </a:r>
            <a:endParaRPr lang="en-US" sz="4000" b="1" dirty="0" smtClean="0"/>
          </a:p>
        </p:txBody>
      </p:sp>
      <p:pic>
        <p:nvPicPr>
          <p:cNvPr id="10243" name="Rezervirano mjesto sadržaja 5" descr="Monografija-Škol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643063"/>
            <a:ext cx="1857375" cy="2449512"/>
          </a:xfrm>
        </p:spPr>
      </p:pic>
      <p:pic>
        <p:nvPicPr>
          <p:cNvPr id="10244" name="Rezervirano mjesto sadržaja 6" descr="Pozivnica07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33425" y="4292600"/>
            <a:ext cx="3552825" cy="2311400"/>
          </a:xfrm>
        </p:spPr>
      </p:pic>
      <p:sp>
        <p:nvSpPr>
          <p:cNvPr id="10245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4356100" y="1844675"/>
            <a:ext cx="446405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dirty="0" smtClean="0"/>
              <a:t>tom prigodom održana je svečanost na kojoj su bile nazočne mnoge osobe iz kulturnog i javnog života 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dirty="0" smtClean="0"/>
              <a:t>tada je predstavljen  i povijesno-dokumentarni film našeg ravnatelja Andre Mršića pod nazivom “175 godina poslije” 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r-HR" b="1" dirty="0" smtClean="0"/>
              <a:t>Dani jabuka</a:t>
            </a:r>
            <a:endParaRPr lang="en-US" b="1" dirty="0" smtClean="0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4826000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400" dirty="0" smtClean="0"/>
              <a:t>svake godine  u našoj školi kao jedan od projekata obilježava se “Svjetski dan jabuka”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/>
              <a:t>tada uz prigodan program i brojne aktivnosti učenika i nastavnika škole, sudjeluju i roditelji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/>
              <a:t>također se možemo pohvaliti i dobrom suradnjom s Obrtničkom školom “Antuna Horvata” iz Đakova koja naše učenike upoznaje sa načinima obrade toga zdravog voća i mogućim budućim zanimanjima</a:t>
            </a:r>
          </a:p>
        </p:txBody>
      </p:sp>
      <p:pic>
        <p:nvPicPr>
          <p:cNvPr id="11268" name="Picture 7" descr="PA2028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28" y="857232"/>
            <a:ext cx="3480759" cy="2611454"/>
          </a:xfrm>
          <a:noFill/>
        </p:spPr>
      </p:pic>
      <p:pic>
        <p:nvPicPr>
          <p:cNvPr id="11269" name="Picture 8" descr="PA2028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724525" y="3860800"/>
            <a:ext cx="2049463" cy="2730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sz="4000" dirty="0" smtClean="0"/>
              <a:t>Dan zahvalnosti za plodove zemlje -</a:t>
            </a:r>
            <a:br>
              <a:rPr lang="hr-HR" sz="4000" dirty="0" smtClean="0"/>
            </a:br>
            <a:r>
              <a:rPr lang="hr-HR" sz="4000" dirty="0" smtClean="0"/>
              <a:t> Dani kruha</a:t>
            </a:r>
            <a:endParaRPr lang="en-US" sz="4000" dirty="0" smtClean="0"/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4924425"/>
          </a:xfrm>
        </p:spPr>
        <p:txBody>
          <a:bodyPr/>
          <a:lstStyle/>
          <a:p>
            <a:pPr eaLnBrk="1" hangingPunct="1"/>
            <a:r>
              <a:rPr lang="hr-HR" sz="2400" smtClean="0"/>
              <a:t>svake godine u školskom holu upriliči se i kraći kulturno-umjetnički program povodom Dana zahvalnosti za plodove zemlje</a:t>
            </a:r>
          </a:p>
          <a:p>
            <a:pPr eaLnBrk="1" hangingPunct="1"/>
            <a:r>
              <a:rPr lang="hr-HR" sz="2400" smtClean="0"/>
              <a:t>zainteresirani posjetitelji tada mogu  posjetiti štandove s kolačima i krušnim proizvodima koje su izradili naši učenici i njihovi roditelji te ih kušati</a:t>
            </a:r>
            <a:endParaRPr lang="en-US" sz="2400" smtClean="0"/>
          </a:p>
        </p:txBody>
      </p:sp>
      <p:pic>
        <p:nvPicPr>
          <p:cNvPr id="14340" name="Picture 7" descr="P102092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1444625"/>
            <a:ext cx="3121025" cy="2341563"/>
          </a:xfrm>
        </p:spPr>
      </p:pic>
      <p:pic>
        <p:nvPicPr>
          <p:cNvPr id="14341" name="Picture 8" descr="P1030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933825"/>
            <a:ext cx="3475037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eaLnBrk="1" hangingPunct="1"/>
            <a:r>
              <a:rPr lang="hr-HR" b="1" dirty="0" smtClean="0"/>
              <a:t>Dječji glazbeni festival “</a:t>
            </a:r>
            <a:r>
              <a:rPr lang="hr-HR" b="1" dirty="0" err="1" smtClean="0"/>
              <a:t>Stribor</a:t>
            </a:r>
            <a:r>
              <a:rPr lang="hr-HR" b="1" dirty="0" smtClean="0"/>
              <a:t>”</a:t>
            </a:r>
            <a:endParaRPr lang="en-US" b="1" dirty="0" smtClean="0"/>
          </a:p>
        </p:txBody>
      </p:sp>
      <p:sp>
        <p:nvSpPr>
          <p:cNvPr id="15363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4067175" y="1600200"/>
            <a:ext cx="48260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400" dirty="0" smtClean="0"/>
              <a:t>već devetnaestu godinu za redom u našoj školi održava se dječji glazbeni festival “</a:t>
            </a:r>
            <a:r>
              <a:rPr lang="hr-HR" sz="2400" dirty="0" err="1" smtClean="0"/>
              <a:t>Stribor</a:t>
            </a:r>
            <a:r>
              <a:rPr lang="hr-HR" sz="2400" dirty="0" smtClean="0"/>
              <a:t>” na kojem se u pjevačkim sposobnostima natječu učenici od 1. do 8. razreda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/>
              <a:t>prosudbeno povjerenstvo čine glazbeni pedagozi i profesori glazbene kulture</a:t>
            </a:r>
          </a:p>
          <a:p>
            <a:pPr eaLnBrk="1" hangingPunct="1">
              <a:lnSpc>
                <a:spcPct val="90000"/>
              </a:lnSpc>
            </a:pPr>
            <a:r>
              <a:rPr lang="hr-HR" sz="2400" dirty="0" smtClean="0"/>
              <a:t>o važnosti toga festivala svake godine svjedoči sve veći broj posjetitelja koji s oduševljenjem bodre naše natjecatelje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15364" name="Picture 10" descr="P52927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268413"/>
            <a:ext cx="3600450" cy="2492375"/>
          </a:xfrm>
          <a:noFill/>
        </p:spPr>
      </p:pic>
      <p:pic>
        <p:nvPicPr>
          <p:cNvPr id="7" name="Rezervirano mjesto sadržaja 6" descr="Stribor_4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285720" y="4000504"/>
            <a:ext cx="3548718" cy="23510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eaLnBrk="1" hangingPunct="1"/>
            <a:r>
              <a:rPr lang="hr-HR" b="1" dirty="0" smtClean="0"/>
              <a:t>Aktivni smo i kao sportaši</a:t>
            </a:r>
            <a:endParaRPr lang="en-US" b="1" dirty="0" smtClean="0"/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537075" cy="5183187"/>
          </a:xfrm>
        </p:spPr>
        <p:txBody>
          <a:bodyPr/>
          <a:lstStyle/>
          <a:p>
            <a:pPr eaLnBrk="1" hangingPunct="1"/>
            <a:r>
              <a:rPr lang="hr-HR" sz="2400" dirty="0" smtClean="0"/>
              <a:t>našim učenicima ponuđene su i brojne sportske aktivnosti</a:t>
            </a:r>
          </a:p>
          <a:p>
            <a:pPr eaLnBrk="1" hangingPunct="1"/>
            <a:r>
              <a:rPr lang="hr-HR" sz="2400" dirty="0" smtClean="0"/>
              <a:t>najzanimljivija je “Dječja športska olimpijada” kada se učenici osim u standardnim sportovima natječu i starim disciplinama kao što su: guranje “kolica”, povlačenje užeta, skakanje u vreći, jaje u </a:t>
            </a:r>
            <a:r>
              <a:rPr lang="hr-HR" sz="2400" dirty="0" err="1" smtClean="0"/>
              <a:t>žlici...i</a:t>
            </a:r>
            <a:r>
              <a:rPr lang="hr-HR" sz="2400" dirty="0" smtClean="0"/>
              <a:t> naravno sve pod geslom “Važno je sudjelovati, a ne pobijediti”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16388" name="Picture 8" descr="odbojka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247775"/>
            <a:ext cx="3384550" cy="2538413"/>
          </a:xfrm>
          <a:noFill/>
        </p:spPr>
      </p:pic>
      <p:pic>
        <p:nvPicPr>
          <p:cNvPr id="16389" name="Picture 9" descr="P10201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3938588"/>
            <a:ext cx="3384550" cy="2538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19137"/>
          </a:xfrm>
        </p:spPr>
        <p:txBody>
          <a:bodyPr/>
          <a:lstStyle/>
          <a:p>
            <a:pPr eaLnBrk="1" hangingPunct="1"/>
            <a:r>
              <a:rPr lang="hr-HR" sz="4000" smtClean="0"/>
              <a:t>Dan sjećanja na Vukovar…</a:t>
            </a:r>
            <a:endParaRPr lang="en-US" sz="4000" smtClean="0"/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8640762" cy="2016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400" dirty="0" smtClean="0"/>
              <a:t>svake godine obilježavamo na prigodan način, a 2011. školske godine imali smo projekt u kojemu su sudjelovali svi nastavnici i učenici škole te koji nam je uveličao i poseban gost natporučnik u miru  Ivan </a:t>
            </a:r>
            <a:r>
              <a:rPr lang="hr-HR" sz="2400" dirty="0" err="1" smtClean="0"/>
              <a:t>Štefec</a:t>
            </a:r>
            <a:r>
              <a:rPr lang="hr-HR" sz="2400" dirty="0" smtClean="0"/>
              <a:t> koji nam je održao kratko predavanje, a o zanimljivosti teme moglo se suditi po brojim pitanjima koja su uslijedila nakon predavanja</a:t>
            </a:r>
            <a:endParaRPr lang="en-US" sz="2400" dirty="0" smtClean="0"/>
          </a:p>
        </p:txBody>
      </p:sp>
      <p:pic>
        <p:nvPicPr>
          <p:cNvPr id="17412" name="Picture 6" descr="DSC013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3214686"/>
            <a:ext cx="3990800" cy="2992434"/>
          </a:xfrm>
          <a:noFill/>
        </p:spPr>
      </p:pic>
      <p:pic>
        <p:nvPicPr>
          <p:cNvPr id="5" name="Slika 4" descr="SAM_26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143248"/>
            <a:ext cx="4124324" cy="3093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EKO-LOGO-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88913"/>
            <a:ext cx="3386137" cy="3455987"/>
          </a:xfrm>
          <a:noFill/>
        </p:spPr>
      </p:pic>
      <p:pic>
        <p:nvPicPr>
          <p:cNvPr id="19459" name="Picture 6" descr="ravnatel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500438"/>
            <a:ext cx="41148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286248" y="571480"/>
            <a:ext cx="43894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 dirty="0"/>
              <a:t>29. lipnja 2009. važan je datum za našu školu jer smo upravo toga dana uključeni u međunarodni projekt </a:t>
            </a:r>
            <a:r>
              <a:rPr lang="hr-HR" sz="3200" b="1" dirty="0"/>
              <a:t>Eko-škole</a:t>
            </a:r>
            <a:r>
              <a:rPr lang="hr-HR" sz="2800" dirty="0"/>
              <a:t>,</a:t>
            </a:r>
            <a:endParaRPr lang="en-US" sz="2800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49688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800" dirty="0"/>
              <a:t> a 30. 4. 2010. preuzeli svoju zelenu zastavu i obvezali se da ćemo misliti i djelovati zeleno, što danas i činimo i učimo mlađe generacije “zelenom” ponašanju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kar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289522"/>
            <a:ext cx="7072362" cy="634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P10103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404813"/>
            <a:ext cx="3609975" cy="2708275"/>
          </a:xfrm>
          <a:noFill/>
        </p:spPr>
      </p:pic>
      <p:pic>
        <p:nvPicPr>
          <p:cNvPr id="21507" name="Picture 10" descr="P103075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29256" y="428604"/>
            <a:ext cx="2374900" cy="3165475"/>
          </a:xfrm>
          <a:noFill/>
        </p:spPr>
      </p:pic>
      <p:pic>
        <p:nvPicPr>
          <p:cNvPr id="21508" name="Picture 11" descr="P104059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3579813"/>
            <a:ext cx="3600450" cy="2700337"/>
          </a:xfrm>
          <a:noFill/>
        </p:spPr>
      </p:pic>
      <p:pic>
        <p:nvPicPr>
          <p:cNvPr id="21509" name="Picture 12" descr="P104036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59338" y="3676650"/>
            <a:ext cx="3600450" cy="2698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 descr="SAM_4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Ponosni smo i na školski list </a:t>
            </a:r>
            <a:r>
              <a:rPr lang="hr-HR" b="1" dirty="0" err="1" smtClean="0"/>
              <a:t>Stribor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152400"/>
            <a:ext cx="7186634" cy="919146"/>
          </a:xfrm>
        </p:spPr>
        <p:txBody>
          <a:bodyPr>
            <a:normAutofit/>
          </a:bodyPr>
          <a:lstStyle/>
          <a:p>
            <a:r>
              <a:rPr lang="hr-HR" sz="4400" b="1" dirty="0" smtClean="0"/>
              <a:t>180 godina škole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57298"/>
            <a:ext cx="3829048" cy="5286412"/>
          </a:xfrm>
        </p:spPr>
        <p:txBody>
          <a:bodyPr/>
          <a:lstStyle/>
          <a:p>
            <a:r>
              <a:rPr lang="hr-HR" dirty="0" smtClean="0"/>
              <a:t>kako je školska  godina 2010. bila u znaku naše 180-te obljetnice, tom prigodom nastala je foto monografija škole </a:t>
            </a:r>
          </a:p>
          <a:p>
            <a:r>
              <a:rPr lang="hr-HR" dirty="0" smtClean="0"/>
              <a:t>autor monografije je naš ravnatelj Andro Mršić, a suradnici su svi djelatnici škole koji su također doprinijeli nastanku iste</a:t>
            </a:r>
          </a:p>
        </p:txBody>
      </p:sp>
      <p:pic>
        <p:nvPicPr>
          <p:cNvPr id="6" name="Rezervirano mjesto sadržaja 5" descr="img0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6248" y="1785926"/>
            <a:ext cx="4343480" cy="4067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1404934"/>
          </a:xfrm>
        </p:spPr>
        <p:txBody>
          <a:bodyPr/>
          <a:lstStyle/>
          <a:p>
            <a:r>
              <a:rPr lang="hr-HR" dirty="0" smtClean="0"/>
              <a:t>a upravo u čast te obljetnice nastala je i jedna milenijska fotografija gdje su svi naši učenici i djelatnici “stali” u broj 180</a:t>
            </a:r>
          </a:p>
          <a:p>
            <a:endParaRPr lang="hr-HR" dirty="0"/>
          </a:p>
        </p:txBody>
      </p:sp>
      <p:pic>
        <p:nvPicPr>
          <p:cNvPr id="4" name="Rezervirano mjesto sadržaja 4" descr="AM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6858048" cy="45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100364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71480"/>
            <a:ext cx="3810027" cy="2857520"/>
          </a:xfrm>
        </p:spPr>
      </p:pic>
      <p:sp>
        <p:nvSpPr>
          <p:cNvPr id="7" name="TekstniOkvir 6"/>
          <p:cNvSpPr txBox="1"/>
          <p:nvPr/>
        </p:nvSpPr>
        <p:spPr>
          <a:xfrm>
            <a:off x="4857752" y="428604"/>
            <a:ext cx="3786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 smtClean="0"/>
              <a:t>Hvala na pažnji</a:t>
            </a:r>
            <a:endParaRPr lang="hr-HR" sz="6000" dirty="0"/>
          </a:p>
        </p:txBody>
      </p:sp>
      <p:pic>
        <p:nvPicPr>
          <p:cNvPr id="8" name="Slika 7" descr="SAM_3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500306"/>
            <a:ext cx="3644690" cy="3929066"/>
          </a:xfrm>
          <a:prstGeom prst="rect">
            <a:avLst/>
          </a:prstGeom>
        </p:spPr>
      </p:pic>
      <p:pic>
        <p:nvPicPr>
          <p:cNvPr id="9" name="Slika 8" descr="fotografija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4000504"/>
            <a:ext cx="3000396" cy="224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785794"/>
            <a:ext cx="3852783" cy="5137045"/>
          </a:xfrm>
          <a:noFill/>
        </p:spPr>
      </p:pic>
      <p:sp>
        <p:nvSpPr>
          <p:cNvPr id="4" name="Rezervirano mjesto teksta 3"/>
          <p:cNvSpPr>
            <a:spLocks noGrp="1"/>
          </p:cNvSpPr>
          <p:nvPr>
            <p:ph sz="half" idx="2"/>
          </p:nvPr>
        </p:nvSpPr>
        <p:spPr>
          <a:xfrm>
            <a:off x="4714876" y="714356"/>
            <a:ext cx="4059936" cy="2547942"/>
          </a:xfrm>
        </p:spPr>
        <p:txBody>
          <a:bodyPr/>
          <a:lstStyle/>
          <a:p>
            <a:pPr>
              <a:buFontTx/>
              <a:buChar char="-"/>
            </a:pPr>
            <a:r>
              <a:rPr lang="hr-HR" smtClean="0"/>
              <a:t>najduža Ulica Braće Radić</a:t>
            </a:r>
            <a:endParaRPr lang="hr-HR" dirty="0" smtClean="0"/>
          </a:p>
          <a:p>
            <a:pPr>
              <a:buFontTx/>
              <a:buChar char="-"/>
            </a:pPr>
            <a:r>
              <a:rPr lang="hr-HR" dirty="0" smtClean="0"/>
              <a:t>duga je 7,8 km</a:t>
            </a:r>
          </a:p>
          <a:p>
            <a:pPr>
              <a:buFontTx/>
              <a:buChar char="-"/>
            </a:pPr>
            <a:r>
              <a:rPr lang="hr-HR" dirty="0" smtClean="0"/>
              <a:t>nosi ime od 1945. godine</a:t>
            </a:r>
          </a:p>
          <a:p>
            <a:pPr>
              <a:buFontTx/>
              <a:buChar char="-"/>
            </a:pPr>
            <a:r>
              <a:rPr lang="hr-HR" dirty="0" smtClean="0"/>
              <a:t>asfaltirana je 1981. god.</a:t>
            </a:r>
            <a:endParaRPr lang="hr-HR" dirty="0"/>
          </a:p>
        </p:txBody>
      </p:sp>
      <p:pic>
        <p:nvPicPr>
          <p:cNvPr id="7" name="Slika 6" descr="59d8ef0d88fdc0075d4d7ddf5b4d9aa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3286124"/>
            <a:ext cx="271464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prvi puta je zapisano u “Sumarnom popisu Slavonije” iz 1689.</a:t>
            </a:r>
          </a:p>
          <a:p>
            <a:r>
              <a:rPr lang="hr-HR" dirty="0" smtClean="0"/>
              <a:t>navodi se u sklopu đakovačkog distrikta</a:t>
            </a:r>
          </a:p>
          <a:p>
            <a:r>
              <a:rPr lang="hr-HR" dirty="0" smtClean="0"/>
              <a:t>navodno je nastavala 11 “gostiju” (</a:t>
            </a:r>
            <a:r>
              <a:rPr lang="hr-HR" dirty="0" err="1" smtClean="0"/>
              <a:t>hospites</a:t>
            </a:r>
            <a:r>
              <a:rPr lang="hr-HR" dirty="0" smtClean="0"/>
              <a:t>),  a njeno ime je zabilježeno u dva oblika </a:t>
            </a:r>
            <a:r>
              <a:rPr lang="hr-HR" b="1" i="1" dirty="0" err="1" smtClean="0"/>
              <a:t>Sztrisanyai</a:t>
            </a:r>
            <a:r>
              <a:rPr lang="hr-HR" b="1" i="1" dirty="0" smtClean="0"/>
              <a:t> </a:t>
            </a:r>
            <a:r>
              <a:rPr lang="hr-HR" b="1" i="1" dirty="0" err="1" smtClean="0"/>
              <a:t>seu</a:t>
            </a:r>
            <a:r>
              <a:rPr lang="hr-HR" b="1" i="1" dirty="0" smtClean="0"/>
              <a:t> </a:t>
            </a:r>
            <a:r>
              <a:rPr lang="hr-HR" b="1" i="1" dirty="0" err="1" smtClean="0"/>
              <a:t>Strisinyo</a:t>
            </a:r>
            <a:endParaRPr lang="hr-HR" b="1" i="1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Ime Strizivojna</a:t>
            </a:r>
            <a:endParaRPr lang="hr-HR" dirty="0"/>
          </a:p>
        </p:txBody>
      </p:sp>
      <p:pic>
        <p:nvPicPr>
          <p:cNvPr id="4" name="Slika 3" descr="181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3862120"/>
            <a:ext cx="3865288" cy="2495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prvi opsežniji izvor o Strizivojni nalazi se u latinskom </a:t>
            </a:r>
            <a:r>
              <a:rPr lang="hr-HR" i="1" dirty="0" smtClean="0"/>
              <a:t>Popisu Đakovštine “nadzornika dobara” Emerika </a:t>
            </a:r>
            <a:r>
              <a:rPr lang="hr-HR" i="1" dirty="0" err="1" smtClean="0"/>
              <a:t>Sadeckog</a:t>
            </a:r>
            <a:r>
              <a:rPr lang="hr-HR" i="1" dirty="0" smtClean="0"/>
              <a:t> iz 1702.</a:t>
            </a:r>
          </a:p>
          <a:p>
            <a:r>
              <a:rPr lang="hr-HR" dirty="0" smtClean="0"/>
              <a:t>tu se Strizivojna opisuje pod naslovom </a:t>
            </a:r>
            <a:r>
              <a:rPr lang="hr-HR" b="1" i="1" dirty="0" err="1" smtClean="0"/>
              <a:t>Pagus</a:t>
            </a:r>
            <a:r>
              <a:rPr lang="hr-HR" b="1" i="1" dirty="0" smtClean="0"/>
              <a:t> </a:t>
            </a:r>
            <a:r>
              <a:rPr lang="hr-HR" b="1" i="1" dirty="0" err="1" smtClean="0"/>
              <a:t>Sztrisivoina</a:t>
            </a:r>
            <a:endParaRPr lang="hr-HR" b="1" i="1" dirty="0" smtClean="0"/>
          </a:p>
          <a:p>
            <a:r>
              <a:rPr lang="hr-HR" dirty="0" smtClean="0"/>
              <a:t>1725. đakovački biskup </a:t>
            </a:r>
            <a:r>
              <a:rPr lang="hr-HR" b="1" dirty="0" smtClean="0"/>
              <a:t>Petar Bakić </a:t>
            </a:r>
            <a:r>
              <a:rPr lang="hr-HR" dirty="0" smtClean="0"/>
              <a:t>(</a:t>
            </a:r>
            <a:r>
              <a:rPr lang="hr-HR" dirty="0" err="1" smtClean="0"/>
              <a:t>biskupovao</a:t>
            </a:r>
            <a:r>
              <a:rPr lang="hr-HR" dirty="0" smtClean="0"/>
              <a:t> 1716.-1749.) preveo je </a:t>
            </a:r>
            <a:r>
              <a:rPr lang="hr-HR" dirty="0" err="1" smtClean="0"/>
              <a:t>Sadeckijev</a:t>
            </a:r>
            <a:r>
              <a:rPr lang="hr-HR" dirty="0" smtClean="0"/>
              <a:t> popis na hrvatski jezik</a:t>
            </a:r>
          </a:p>
          <a:p>
            <a:r>
              <a:rPr lang="hr-HR" dirty="0" smtClean="0"/>
              <a:t>on ime sela prevodi kao </a:t>
            </a:r>
            <a:r>
              <a:rPr lang="hr-HR" b="1" i="1" dirty="0" err="1" smtClean="0"/>
              <a:t>Striživojna</a:t>
            </a:r>
            <a:endParaRPr lang="hr-H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govori se tako  o Strizi – begovoj vojni, o ostriženoj vojsci, o striženju vune, o vojničkim stražama…</a:t>
            </a:r>
          </a:p>
          <a:p>
            <a:r>
              <a:rPr lang="hr-HR" dirty="0" smtClean="0"/>
              <a:t>postoji i priča o Strizi – begu (koji nije postojao), najvjerojatnije je osoba postojala, ali ne pod imenom Strizi – beg, nego po svemu sudeći </a:t>
            </a:r>
            <a:r>
              <a:rPr lang="hr-HR" dirty="0" err="1" smtClean="0"/>
              <a:t>Strizivoj</a:t>
            </a:r>
            <a:endParaRPr lang="hr-HR" dirty="0" smtClean="0"/>
          </a:p>
          <a:p>
            <a:r>
              <a:rPr lang="hr-HR" b="1" dirty="0" err="1" smtClean="0"/>
              <a:t>Strizivoj</a:t>
            </a:r>
            <a:r>
              <a:rPr lang="hr-HR" dirty="0" smtClean="0"/>
              <a:t> je ikavska varijanta starog hrvatskog imena </a:t>
            </a:r>
            <a:r>
              <a:rPr lang="hr-HR" dirty="0" err="1" smtClean="0"/>
              <a:t>Strezivoj</a:t>
            </a:r>
            <a:r>
              <a:rPr lang="hr-HR" dirty="0" smtClean="0"/>
              <a:t>, koje se često susreće u slavonskim srednjovjekovnim ispravama, i to u ekavskom obliku </a:t>
            </a:r>
            <a:r>
              <a:rPr lang="hr-HR" dirty="0" err="1" smtClean="0"/>
              <a:t>Strezivoj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2518" cy="1219200"/>
          </a:xfrm>
        </p:spPr>
        <p:txBody>
          <a:bodyPr>
            <a:normAutofit/>
          </a:bodyPr>
          <a:lstStyle/>
          <a:p>
            <a:r>
              <a:rPr lang="hr-HR" sz="3600" b="1" dirty="0" smtClean="0"/>
              <a:t>Nekoliko prijedloga o imenu Strizivojna</a:t>
            </a:r>
            <a:endParaRPr lang="hr-H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884</TotalTime>
  <Words>2197</Words>
  <Application>Microsoft Office PowerPoint</Application>
  <PresentationFormat>Prikaz na zaslonu (4:3)</PresentationFormat>
  <Paragraphs>165</Paragraphs>
  <Slides>54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54</vt:i4>
      </vt:variant>
    </vt:vector>
  </HeadingPairs>
  <TitlesOfParts>
    <vt:vector size="55" baseType="lpstr">
      <vt:lpstr>Papir</vt:lpstr>
      <vt:lpstr>STRIZIVOJNA KROZ POVIJEST</vt:lpstr>
      <vt:lpstr>Strizivojna</vt:lpstr>
      <vt:lpstr>Slajd 3</vt:lpstr>
      <vt:lpstr>Slajd 4</vt:lpstr>
      <vt:lpstr>Slajd 5</vt:lpstr>
      <vt:lpstr>Slajd 6</vt:lpstr>
      <vt:lpstr>Ime Strizivojna</vt:lpstr>
      <vt:lpstr>Slajd 8</vt:lpstr>
      <vt:lpstr>Nekoliko prijedloga o imenu Strizivojna</vt:lpstr>
      <vt:lpstr>Slajd 10</vt:lpstr>
      <vt:lpstr>Sadeckijev opis sela</vt:lpstr>
      <vt:lpstr>Slajd 12</vt:lpstr>
      <vt:lpstr>Slajd 13</vt:lpstr>
      <vt:lpstr>Crkva u Strizivojni</vt:lpstr>
      <vt:lpstr>Slajd 15</vt:lpstr>
      <vt:lpstr>Slajd 16</vt:lpstr>
      <vt:lpstr>Demografske crtice</vt:lpstr>
      <vt:lpstr>Slajd 18</vt:lpstr>
      <vt:lpstr>Slajd 19</vt:lpstr>
      <vt:lpstr>Slajd 20</vt:lpstr>
      <vt:lpstr>Škola u Strizivojni</vt:lpstr>
      <vt:lpstr>Opis prve škole</vt:lpstr>
      <vt:lpstr>Slajd 23</vt:lpstr>
      <vt:lpstr>Slajd 24</vt:lpstr>
      <vt:lpstr>Profesionalni učitelji u Strizivojni</vt:lpstr>
      <vt:lpstr>Slajd 26</vt:lpstr>
      <vt:lpstr>Prva školska zgrada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U učionici</vt:lpstr>
      <vt:lpstr>Vrednovanje učitelja početkom 20. stoljeća</vt:lpstr>
      <vt:lpstr>Učiteljeva primanja</vt:lpstr>
      <vt:lpstr>Strizivojna danas</vt:lpstr>
      <vt:lpstr>Škola u Strizivojni danas</vt:lpstr>
      <vt:lpstr>Suradnja naše škole s općinom Strizivojna</vt:lpstr>
      <vt:lpstr>17. prosinca 2002. godine našu školu posjetio je i veliki književnik Dragutin Tadijanović</vt:lpstr>
      <vt:lpstr>2005. godine naša škola  obilježila je 175. godina rada i djelovanja</vt:lpstr>
      <vt:lpstr>Dani jabuka</vt:lpstr>
      <vt:lpstr>Dan zahvalnosti za plodove zemlje -  Dani kruha</vt:lpstr>
      <vt:lpstr>Dječji glazbeni festival “Stribor”</vt:lpstr>
      <vt:lpstr>Aktivni smo i kao sportaši</vt:lpstr>
      <vt:lpstr>Dan sjećanja na Vukovar…</vt:lpstr>
      <vt:lpstr>Slajd 49</vt:lpstr>
      <vt:lpstr>Slajd 50</vt:lpstr>
      <vt:lpstr>Ponosni smo i na školski list Stribor</vt:lpstr>
      <vt:lpstr>180 godina škole</vt:lpstr>
      <vt:lpstr>Slajd 53</vt:lpstr>
      <vt:lpstr>Slajd 54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STRIZIVOJNA KROZ POVIJEST</dc:title>
  <dc:creator>mario</dc:creator>
  <cp:lastModifiedBy>IBM</cp:lastModifiedBy>
  <cp:revision>72</cp:revision>
  <dcterms:created xsi:type="dcterms:W3CDTF">2014-08-03T09:24:21Z</dcterms:created>
  <dcterms:modified xsi:type="dcterms:W3CDTF">2014-08-29T06:18:06Z</dcterms:modified>
</cp:coreProperties>
</file>